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9" d="100"/>
          <a:sy n="59" d="100"/>
        </p:scale>
        <p:origin x="136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Melissa Argüello Rey" userId="d07a419b-3830-4aac-b2cb-e8944f5d292f" providerId="ADAL" clId="{49E64198-2B32-408F-85A9-D159ED5334F4}"/>
    <pc:docChg chg="custSel modSld">
      <pc:chgData name="Laura Melissa Argüello Rey" userId="d07a419b-3830-4aac-b2cb-e8944f5d292f" providerId="ADAL" clId="{49E64198-2B32-408F-85A9-D159ED5334F4}" dt="2023-05-18T22:53:27.873" v="458" actId="5793"/>
      <pc:docMkLst>
        <pc:docMk/>
      </pc:docMkLst>
      <pc:sldChg chg="modSp mod">
        <pc:chgData name="Laura Melissa Argüello Rey" userId="d07a419b-3830-4aac-b2cb-e8944f5d292f" providerId="ADAL" clId="{49E64198-2B32-408F-85A9-D159ED5334F4}" dt="2023-05-18T22:53:27.873" v="458" actId="5793"/>
        <pc:sldMkLst>
          <pc:docMk/>
          <pc:sldMk cId="1553432724" sldId="262"/>
        </pc:sldMkLst>
        <pc:spChg chg="mod">
          <ac:chgData name="Laura Melissa Argüello Rey" userId="d07a419b-3830-4aac-b2cb-e8944f5d292f" providerId="ADAL" clId="{49E64198-2B32-408F-85A9-D159ED5334F4}" dt="2023-05-18T22:53:27.873" v="458" actId="5793"/>
          <ac:spMkLst>
            <pc:docMk/>
            <pc:sldMk cId="1553432724" sldId="262"/>
            <ac:spMk id="7" creationId="{0BFEC426-B615-E549-83E5-140FD588BC6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Laura Argüello</a:t>
            </a:r>
          </a:p>
          <a:p>
            <a:r>
              <a:rPr lang="en-US" dirty="0">
                <a:solidFill>
                  <a:schemeClr val="bg2"/>
                </a:solidFill>
                <a:latin typeface="Abadi" panose="020B0604020104020204" pitchFamily="34" charset="0"/>
                <a:ea typeface="SF Pro" pitchFamily="2" charset="0"/>
                <a:cs typeface="SF Pro" pitchFamily="2" charset="0"/>
              </a:rPr>
              <a:t>May 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9186"/>
            <a:ext cx="10326708" cy="45556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1700" dirty="0">
                <a:solidFill>
                  <a:schemeClr val="accent3">
                    <a:lumMod val="25000"/>
                  </a:schemeClr>
                </a:solidFill>
                <a:latin typeface="Abadi" panose="020B0604020104020204" pitchFamily="34" charset="0"/>
              </a:rPr>
              <a:t>SpaceX advertises the reusage of the first stage improving the cost of rocket launches. With the data available from these launches for the Falcon 9, we can try to find out through Machine Learning tools, if the rocket will land or not by considering variables in the data such as; </a:t>
            </a:r>
            <a:r>
              <a:rPr lang="en-US" sz="1700" dirty="0" err="1">
                <a:solidFill>
                  <a:schemeClr val="accent3">
                    <a:lumMod val="25000"/>
                  </a:schemeClr>
                </a:solidFill>
                <a:latin typeface="Abadi" panose="020B0604020104020204" pitchFamily="34" charset="0"/>
              </a:rPr>
              <a:t>PayloadMass</a:t>
            </a:r>
            <a:r>
              <a:rPr lang="en-US" sz="1700" dirty="0">
                <a:solidFill>
                  <a:schemeClr val="accent3">
                    <a:lumMod val="25000"/>
                  </a:schemeClr>
                </a:solidFill>
                <a:latin typeface="Abadi" panose="020B0604020104020204" pitchFamily="34" charset="0"/>
              </a:rPr>
              <a:t>, Orbit, </a:t>
            </a:r>
            <a:r>
              <a:rPr lang="en-US" sz="1700" dirty="0" err="1">
                <a:solidFill>
                  <a:schemeClr val="accent3">
                    <a:lumMod val="25000"/>
                  </a:schemeClr>
                </a:solidFill>
                <a:latin typeface="Abadi" panose="020B0604020104020204" pitchFamily="34" charset="0"/>
              </a:rPr>
              <a:t>LaunchSite</a:t>
            </a:r>
            <a:r>
              <a:rPr lang="en-US" sz="1700" dirty="0">
                <a:solidFill>
                  <a:schemeClr val="accent3">
                    <a:lumMod val="25000"/>
                  </a:schemeClr>
                </a:solidFill>
                <a:latin typeface="Abadi" panose="020B0604020104020204" pitchFamily="34" charset="0"/>
              </a:rPr>
              <a:t>, Outcome, Class, among others.</a:t>
            </a:r>
          </a:p>
          <a:p>
            <a:pPr>
              <a:lnSpc>
                <a:spcPct val="100000"/>
              </a:lnSpc>
              <a:spcBef>
                <a:spcPts val="1400"/>
              </a:spcBef>
            </a:pPr>
            <a:endParaRPr lang="en-US" sz="1700" dirty="0">
              <a:solidFill>
                <a:schemeClr val="accent3">
                  <a:lumMod val="25000"/>
                </a:schemeClr>
              </a:solidFill>
              <a:latin typeface="Abadi" panose="020B0604020104020204" pitchFamily="34" charset="0"/>
            </a:endParaRPr>
          </a:p>
          <a:p>
            <a:pPr>
              <a:lnSpc>
                <a:spcPct val="100000"/>
              </a:lnSpc>
              <a:spcBef>
                <a:spcPts val="1400"/>
              </a:spcBef>
            </a:pPr>
            <a:r>
              <a:rPr lang="en-US" sz="1700" dirty="0">
                <a:solidFill>
                  <a:schemeClr val="accent3">
                    <a:lumMod val="25000"/>
                  </a:schemeClr>
                </a:solidFill>
                <a:latin typeface="Abadi" panose="020B0604020104020204" pitchFamily="34" charset="0"/>
              </a:rPr>
              <a:t>Exploratory Data Analysis was done before the model, in which was found that launch sites KSC LC-39A and VAFB SLC 4E have the highest success rate with 77%.</a:t>
            </a:r>
          </a:p>
          <a:p>
            <a:pPr>
              <a:lnSpc>
                <a:spcPct val="100000"/>
              </a:lnSpc>
              <a:spcBef>
                <a:spcPts val="1400"/>
              </a:spcBef>
            </a:pPr>
            <a:r>
              <a:rPr lang="en-US" sz="1700" dirty="0">
                <a:solidFill>
                  <a:schemeClr val="accent3">
                    <a:lumMod val="25000"/>
                  </a:schemeClr>
                </a:solidFill>
                <a:latin typeface="Abadi" panose="020B0604020104020204" pitchFamily="34" charset="0"/>
              </a:rPr>
              <a:t>Launch sites are located close to coast lines and railways, distanced from cities.</a:t>
            </a:r>
          </a:p>
          <a:p>
            <a:pPr>
              <a:lnSpc>
                <a:spcPct val="100000"/>
              </a:lnSpc>
              <a:spcBef>
                <a:spcPts val="1400"/>
              </a:spcBef>
            </a:pPr>
            <a:r>
              <a:rPr lang="en-US" sz="1700" dirty="0">
                <a:solidFill>
                  <a:schemeClr val="accent3">
                    <a:lumMod val="25000"/>
                  </a:schemeClr>
                </a:solidFill>
                <a:latin typeface="Abadi" panose="020B0604020104020204" pitchFamily="34" charset="0"/>
              </a:rPr>
              <a:t>Orbits </a:t>
            </a:r>
            <a:r>
              <a:rPr lang="es-ES" sz="1700" dirty="0">
                <a:solidFill>
                  <a:schemeClr val="accent3">
                    <a:lumMod val="25000"/>
                  </a:schemeClr>
                </a:solidFill>
                <a:latin typeface="Abadi" panose="020B0604020104020204" pitchFamily="34" charset="0"/>
              </a:rPr>
              <a:t>VLEO, SSO, HEO, GEO and ES-L1</a:t>
            </a:r>
            <a:r>
              <a:rPr lang="en-US" sz="1700" dirty="0">
                <a:solidFill>
                  <a:schemeClr val="accent3">
                    <a:lumMod val="25000"/>
                  </a:schemeClr>
                </a:solidFill>
                <a:latin typeface="Abadi" panose="020B0604020104020204" pitchFamily="34" charset="0"/>
              </a:rPr>
              <a:t> have a higher success rate between 80% and 100%.</a:t>
            </a:r>
          </a:p>
          <a:p>
            <a:pPr>
              <a:lnSpc>
                <a:spcPct val="100000"/>
              </a:lnSpc>
              <a:spcBef>
                <a:spcPts val="1400"/>
              </a:spcBef>
            </a:pPr>
            <a:r>
              <a:rPr lang="en-US" sz="1700" dirty="0">
                <a:solidFill>
                  <a:schemeClr val="accent3">
                    <a:lumMod val="25000"/>
                  </a:schemeClr>
                </a:solidFill>
                <a:latin typeface="Abadi" panose="020B0604020104020204" pitchFamily="34" charset="0"/>
              </a:rPr>
              <a:t>The success rate since 2013 kept increasing onwards until 2020</a:t>
            </a:r>
          </a:p>
          <a:p>
            <a:pPr>
              <a:lnSpc>
                <a:spcPct val="100000"/>
              </a:lnSpc>
              <a:spcBef>
                <a:spcPts val="1400"/>
              </a:spcBef>
            </a:pPr>
            <a:r>
              <a:rPr lang="en-US" sz="1700" dirty="0">
                <a:solidFill>
                  <a:schemeClr val="accent3">
                    <a:lumMod val="25000"/>
                  </a:schemeClr>
                </a:solidFill>
                <a:latin typeface="Abadi" panose="020B0604020104020204" pitchFamily="34" charset="0"/>
              </a:rPr>
              <a:t>From the machine learning model, the methods that perform best are Logistic Regression and SVM with an accuracy metric of 94% of the model against the test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499275"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 North American company that promotes cost saving rocket launches by reusing the first stage. Through Python and machine learning tools we can take a data set using web scraping to gather information from different launches and analyze it to obtain patterns and get predictions.</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are looking to determine if the landing of the first stage is successful for the Falcon 9 rocket, if so, we can determine the cost of the launch and provide this useful information to alternate companies that are looking to execute rocket launches whilst saving costs in the process.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10000"/>
                  </a:schemeClr>
                </a:solidFill>
                <a:latin typeface="Abadi"/>
              </a:rPr>
              <a:t>The data collection was obtained by making a request to the SpaceX API using Python and then, the Falcon 9 launch record were extracted from Wikipedia through web scrapping using Python the library </a:t>
            </a:r>
            <a:r>
              <a:rPr lang="en-US" sz="7600" dirty="0" err="1">
                <a:solidFill>
                  <a:schemeClr val="bg2">
                    <a:lumMod val="10000"/>
                  </a:schemeClr>
                </a:solidFill>
                <a:latin typeface="Abadi"/>
              </a:rPr>
              <a:t>BeautifulSoup</a:t>
            </a:r>
            <a:endParaRPr lang="en-US" sz="7600" dirty="0">
              <a:solidFill>
                <a:schemeClr val="bg2">
                  <a:lumMod val="1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10000"/>
                  </a:schemeClr>
                </a:solidFill>
                <a:latin typeface="Abadi"/>
              </a:rPr>
              <a:t>To begin with data wrangling missing values were checked and for the numeric column data (</a:t>
            </a:r>
            <a:r>
              <a:rPr lang="en-US" sz="7600" dirty="0" err="1">
                <a:solidFill>
                  <a:schemeClr val="bg2">
                    <a:lumMod val="10000"/>
                  </a:schemeClr>
                </a:solidFill>
                <a:latin typeface="Abadi"/>
              </a:rPr>
              <a:t>PayloadMass</a:t>
            </a:r>
            <a:r>
              <a:rPr lang="en-US" sz="7600" dirty="0">
                <a:solidFill>
                  <a:schemeClr val="bg2">
                    <a:lumMod val="10000"/>
                  </a:schemeClr>
                </a:solidFill>
                <a:latin typeface="Abadi"/>
              </a:rPr>
              <a:t>) the missing values were replace by its respective mean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Classification models implemented were KNN …</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612</TotalTime>
  <Words>1654</Words>
  <Application>Microsoft Office PowerPoint</Application>
  <PresentationFormat>Widescreen</PresentationFormat>
  <Paragraphs>240</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Laura Melissa Argüello Rey</cp:lastModifiedBy>
  <cp:revision>206</cp:revision>
  <dcterms:created xsi:type="dcterms:W3CDTF">2021-04-29T18:58:34Z</dcterms:created>
  <dcterms:modified xsi:type="dcterms:W3CDTF">2023-05-18T22:53:29Z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